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59" r:id="rId4"/>
    <p:sldId id="260" r:id="rId5"/>
    <p:sldId id="261" r:id="rId6"/>
    <p:sldId id="257" r:id="rId7"/>
    <p:sldId id="263" r:id="rId8"/>
    <p:sldId id="266" r:id="rId9"/>
    <p:sldId id="267" r:id="rId10"/>
    <p:sldId id="268" r:id="rId11"/>
    <p:sldId id="270" r:id="rId12"/>
    <p:sldId id="264" r:id="rId13"/>
    <p:sldId id="265" r:id="rId14"/>
    <p:sldId id="274" r:id="rId15"/>
    <p:sldId id="275" r:id="rId16"/>
    <p:sldId id="276" r:id="rId17"/>
    <p:sldId id="27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6BDEAF-6872-40AC-BA95-12655E043D85}" type="datetimeFigureOut">
              <a:rPr lang="en-IN" smtClean="0"/>
              <a:t>17-07-2020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FE227-8E9B-4A9C-8B42-0967D86521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2988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3054d25e3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3054d25e3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3054d25e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3054d25e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3054d25e3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3054d25e3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56431-5017-4CC1-AC6B-51E6BB19308C}" type="datetimeFigureOut">
              <a:rPr lang="en-IN" smtClean="0"/>
              <a:t>17-07-2020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8D688-61EE-4D67-AE78-C76C053B2F4D}" type="slidenum">
              <a:rPr lang="en-IN" smtClean="0"/>
              <a:t>‹#›</a:t>
            </a:fld>
            <a:endParaRPr lang="en-I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87680" y="1600200"/>
            <a:ext cx="5388864" cy="4526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1355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7/17/2020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7/17/2020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  <p:sldLayoutId id="2147483670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C5A36-0039-4A6F-BC97-27D169C2F3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2800" dirty="0"/>
              <a:t>Machine Learning Internship at IIT ISM (DHANBAD)</a:t>
            </a:r>
            <a:br>
              <a:rPr lang="en-IN" sz="2800" dirty="0"/>
            </a:br>
            <a:r>
              <a:rPr lang="en-IN" sz="2800" dirty="0"/>
              <a:t>Task-1(Exploratory Data Analysis)</a:t>
            </a:r>
          </a:p>
        </p:txBody>
      </p:sp>
    </p:spTree>
    <p:extLst>
      <p:ext uri="{BB962C8B-B14F-4D97-AF65-F5344CB8AC3E}">
        <p14:creationId xmlns:p14="http://schemas.microsoft.com/office/powerpoint/2010/main" val="188641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5137" y="1073388"/>
            <a:ext cx="5062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Courses added over Years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97F72E-B56C-45DA-A243-B3B039769BE8}"/>
              </a:ext>
            </a:extLst>
          </p:cNvPr>
          <p:cNvSpPr txBox="1"/>
          <p:nvPr/>
        </p:nvSpPr>
        <p:spPr>
          <a:xfrm>
            <a:off x="6357217" y="1073388"/>
            <a:ext cx="5062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Courses added Over Months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CAABDE-438E-48B1-8B60-982A35AE9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526" y="1594996"/>
            <a:ext cx="4708073" cy="39726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B85777-0572-48BA-B283-12A9F401F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002" y="1594996"/>
            <a:ext cx="5474838" cy="359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809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>
            <a:spLocks noGrp="1"/>
          </p:cNvSpPr>
          <p:nvPr>
            <p:ph type="title"/>
          </p:nvPr>
        </p:nvSpPr>
        <p:spPr>
          <a:xfrm>
            <a:off x="970400" y="824767"/>
            <a:ext cx="10251200" cy="71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/>
              <a:t>Correlation within the Dataset</a:t>
            </a:r>
            <a:endParaRPr/>
          </a:p>
        </p:txBody>
      </p:sp>
      <p:pic>
        <p:nvPicPr>
          <p:cNvPr id="144" name="Google Shape;144;p22"/>
          <p:cNvPicPr preferRelativeResize="0"/>
          <p:nvPr/>
        </p:nvPicPr>
        <p:blipFill rotWithShape="1">
          <a:blip r:embed="rId3">
            <a:alphaModFix/>
          </a:blip>
          <a:srcRect l="12630" t="24607" r="9018" b="30157"/>
          <a:stretch/>
        </p:blipFill>
        <p:spPr>
          <a:xfrm>
            <a:off x="677501" y="2559033"/>
            <a:ext cx="11000135" cy="357221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2"/>
          <p:cNvSpPr txBox="1"/>
          <p:nvPr/>
        </p:nvSpPr>
        <p:spPr>
          <a:xfrm>
            <a:off x="791833" y="1844700"/>
            <a:ext cx="4438800" cy="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>
                <a:highlight>
                  <a:srgbClr val="FFFFFF"/>
                </a:highlight>
              </a:rPr>
              <a:t>Correlating different columns in our data</a:t>
            </a:r>
            <a:endParaRPr sz="2267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>
            <a:spLocks noGrp="1"/>
          </p:cNvSpPr>
          <p:nvPr>
            <p:ph type="title"/>
          </p:nvPr>
        </p:nvSpPr>
        <p:spPr>
          <a:xfrm>
            <a:off x="970400" y="719967"/>
            <a:ext cx="10251200" cy="71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sz="2933">
                <a:solidFill>
                  <a:srgbClr val="434343"/>
                </a:solidFill>
                <a:highlight>
                  <a:srgbClr val="FFFFFF"/>
                </a:highlight>
              </a:rPr>
              <a:t>Visualisations From the Correlation Matrix</a:t>
            </a:r>
            <a:endParaRPr sz="2933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pic>
        <p:nvPicPr>
          <p:cNvPr id="151" name="Google Shape;151;p23"/>
          <p:cNvPicPr preferRelativeResize="0"/>
          <p:nvPr/>
        </p:nvPicPr>
        <p:blipFill rotWithShape="1">
          <a:blip r:embed="rId3">
            <a:alphaModFix/>
          </a:blip>
          <a:srcRect l="13034" t="20062" r="42404" b="31349"/>
          <a:stretch/>
        </p:blipFill>
        <p:spPr>
          <a:xfrm>
            <a:off x="734700" y="2062667"/>
            <a:ext cx="3475432" cy="2963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 rotWithShape="1">
          <a:blip r:embed="rId4">
            <a:alphaModFix/>
          </a:blip>
          <a:srcRect l="19334" t="16032" r="33997" b="13061"/>
          <a:stretch/>
        </p:blipFill>
        <p:spPr>
          <a:xfrm>
            <a:off x="4495967" y="3026120"/>
            <a:ext cx="3344665" cy="2858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 rotWithShape="1">
          <a:blip r:embed="rId5">
            <a:alphaModFix/>
          </a:blip>
          <a:srcRect l="18478" t="18191" r="27458" b="11946"/>
          <a:stretch/>
        </p:blipFill>
        <p:spPr>
          <a:xfrm>
            <a:off x="7840632" y="1932940"/>
            <a:ext cx="3932665" cy="285856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/>
          <p:nvPr/>
        </p:nvSpPr>
        <p:spPr>
          <a:xfrm>
            <a:off x="734700" y="5311767"/>
            <a:ext cx="3000400" cy="7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400">
                <a:highlight>
                  <a:srgbClr val="FFFFFF"/>
                </a:highlight>
              </a:rPr>
              <a:t>Correlation between Number of Subscribers with number of Lectures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23"/>
          <p:cNvSpPr txBox="1"/>
          <p:nvPr/>
        </p:nvSpPr>
        <p:spPr>
          <a:xfrm>
            <a:off x="4495967" y="1932940"/>
            <a:ext cx="2686000" cy="9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400" dirty="0">
                <a:highlight>
                  <a:srgbClr val="FFFFFF"/>
                </a:highlight>
              </a:rPr>
              <a:t>Free Courses have more subscribers and less lecture count compared to the Paid courses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8345793" y="4945167"/>
            <a:ext cx="3344800" cy="1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400" dirty="0">
                <a:highlight>
                  <a:srgbClr val="FFFFFF"/>
                </a:highlight>
              </a:rPr>
              <a:t> The web development courses are less paid but generate more revenue,that is, there are more subscribers and in contrast the Business Finance courses are more paid and generates less revenue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4"/>
          <p:cNvPicPr preferRelativeResize="0"/>
          <p:nvPr/>
        </p:nvPicPr>
        <p:blipFill rotWithShape="1">
          <a:blip r:embed="rId3">
            <a:alphaModFix/>
          </a:blip>
          <a:srcRect l="19230" t="22472" r="35775" b="22876"/>
          <a:stretch/>
        </p:blipFill>
        <p:spPr>
          <a:xfrm>
            <a:off x="520087" y="1282455"/>
            <a:ext cx="3862535" cy="2638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 rotWithShape="1">
          <a:blip r:embed="rId4">
            <a:alphaModFix/>
          </a:blip>
          <a:srcRect l="19749" t="17436" r="37861" b="27403"/>
          <a:stretch/>
        </p:blipFill>
        <p:spPr>
          <a:xfrm>
            <a:off x="4354779" y="3283313"/>
            <a:ext cx="3675232" cy="269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 rotWithShape="1">
          <a:blip r:embed="rId5">
            <a:alphaModFix/>
          </a:blip>
          <a:srcRect l="17668" t="25431" r="34962" b="18290"/>
          <a:stretch/>
        </p:blipFill>
        <p:spPr>
          <a:xfrm>
            <a:off x="8030011" y="1256916"/>
            <a:ext cx="3862535" cy="269003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 txBox="1"/>
          <p:nvPr/>
        </p:nvSpPr>
        <p:spPr>
          <a:xfrm>
            <a:off x="871077" y="4216500"/>
            <a:ext cx="2867200" cy="1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7732" marR="84665" algn="just">
              <a:lnSpc>
                <a:spcPct val="115000"/>
              </a:lnSpc>
            </a:pPr>
            <a:r>
              <a:rPr lang="en" sz="1400" dirty="0">
                <a:highlight>
                  <a:srgbClr val="FFFFFF"/>
                </a:highlight>
              </a:rPr>
              <a:t>There is a strong dependency between the number of subscribers and the number of reviews, which can be verified form the above regression line 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24"/>
          <p:cNvSpPr txBox="1"/>
          <p:nvPr/>
        </p:nvSpPr>
        <p:spPr>
          <a:xfrm>
            <a:off x="4759000" y="1958967"/>
            <a:ext cx="2674000" cy="8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400" dirty="0">
                <a:highlight>
                  <a:srgbClr val="FFFFFF"/>
                </a:highlight>
              </a:rPr>
              <a:t>There is a strong dependency between number of lectures and Content Duration 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24"/>
          <p:cNvSpPr txBox="1"/>
          <p:nvPr/>
        </p:nvSpPr>
        <p:spPr>
          <a:xfrm>
            <a:off x="8912873" y="4478300"/>
            <a:ext cx="27528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400" dirty="0">
                <a:highlight>
                  <a:srgbClr val="FFFFFF"/>
                </a:highlight>
              </a:rPr>
              <a:t>There is a direct dependency between Number of Reviews and Revenue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C97F72E-B56C-45DA-A243-B3B039769BE8}"/>
              </a:ext>
            </a:extLst>
          </p:cNvPr>
          <p:cNvSpPr txBox="1"/>
          <p:nvPr/>
        </p:nvSpPr>
        <p:spPr>
          <a:xfrm>
            <a:off x="980440" y="829548"/>
            <a:ext cx="102311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>
                <a:solidFill>
                  <a:srgbClr val="000000"/>
                </a:solidFill>
              </a:rPr>
              <a:t>Correlation with Other Data Sources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F10889-7C97-47F6-ACB7-099E0EB1AD5F}"/>
              </a:ext>
            </a:extLst>
          </p:cNvPr>
          <p:cNvSpPr txBox="1"/>
          <p:nvPr/>
        </p:nvSpPr>
        <p:spPr>
          <a:xfrm>
            <a:off x="980440" y="1691322"/>
            <a:ext cx="62839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>
                <a:solidFill>
                  <a:srgbClr val="000000"/>
                </a:solidFill>
              </a:rPr>
              <a:t>The dataset used for correlation: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Google Shape;172;p25">
            <a:extLst>
              <a:ext uri="{FF2B5EF4-FFF2-40B4-BE49-F238E27FC236}">
                <a16:creationId xmlns:a16="http://schemas.microsoft.com/office/drawing/2014/main" id="{B7E6DCA5-61DE-48BF-A709-FDF074C6969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4781" t="21435" r="50788" b="14114"/>
          <a:stretch/>
        </p:blipFill>
        <p:spPr>
          <a:xfrm>
            <a:off x="1861176" y="2360691"/>
            <a:ext cx="3279784" cy="366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73;p25">
            <a:extLst>
              <a:ext uri="{FF2B5EF4-FFF2-40B4-BE49-F238E27FC236}">
                <a16:creationId xmlns:a16="http://schemas.microsoft.com/office/drawing/2014/main" id="{7B5B9C73-B811-4078-9E34-21BC2E51AB5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2520" t="18513" r="49562" b="20144"/>
          <a:stretch/>
        </p:blipFill>
        <p:spPr>
          <a:xfrm>
            <a:off x="6725920" y="1691322"/>
            <a:ext cx="4650149" cy="42363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4901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C97F72E-B56C-45DA-A243-B3B039769BE8}"/>
              </a:ext>
            </a:extLst>
          </p:cNvPr>
          <p:cNvSpPr txBox="1"/>
          <p:nvPr/>
        </p:nvSpPr>
        <p:spPr>
          <a:xfrm>
            <a:off x="713780" y="146186"/>
            <a:ext cx="450596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3200" b="1" dirty="0">
              <a:solidFill>
                <a:srgbClr val="000000"/>
              </a:solidFill>
            </a:endParaRPr>
          </a:p>
          <a:p>
            <a:pPr algn="just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Visuals and Analysis:</a:t>
            </a:r>
          </a:p>
        </p:txBody>
      </p:sp>
      <p:pic>
        <p:nvPicPr>
          <p:cNvPr id="9" name="Google Shape;182;p26">
            <a:extLst>
              <a:ext uri="{FF2B5EF4-FFF2-40B4-BE49-F238E27FC236}">
                <a16:creationId xmlns:a16="http://schemas.microsoft.com/office/drawing/2014/main" id="{5481F0C7-FC01-4FF3-AA3D-13A4E487BA2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5922" t="34401" r="57724" b="33239"/>
          <a:stretch/>
        </p:blipFill>
        <p:spPr>
          <a:xfrm>
            <a:off x="955121" y="1278174"/>
            <a:ext cx="3931839" cy="262698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83;p26">
            <a:extLst>
              <a:ext uri="{FF2B5EF4-FFF2-40B4-BE49-F238E27FC236}">
                <a16:creationId xmlns:a16="http://schemas.microsoft.com/office/drawing/2014/main" id="{8BF85665-24FA-4937-A752-0321E11235E5}"/>
              </a:ext>
            </a:extLst>
          </p:cNvPr>
          <p:cNvSpPr txBox="1"/>
          <p:nvPr/>
        </p:nvSpPr>
        <p:spPr>
          <a:xfrm>
            <a:off x="848360" y="1278174"/>
            <a:ext cx="375839" cy="459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Lato"/>
                <a:ea typeface="Lato"/>
                <a:cs typeface="Lato"/>
                <a:sym typeface="Lato"/>
              </a:rPr>
              <a:t>1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" name="Google Shape;185;p26">
            <a:extLst>
              <a:ext uri="{FF2B5EF4-FFF2-40B4-BE49-F238E27FC236}">
                <a16:creationId xmlns:a16="http://schemas.microsoft.com/office/drawing/2014/main" id="{704CC390-DD33-4D7B-8CE1-73C84F4E2D2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136" t="19674" r="46864" b="30188"/>
          <a:stretch/>
        </p:blipFill>
        <p:spPr>
          <a:xfrm>
            <a:off x="1046561" y="3788217"/>
            <a:ext cx="3840399" cy="251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86;p26">
            <a:extLst>
              <a:ext uri="{FF2B5EF4-FFF2-40B4-BE49-F238E27FC236}">
                <a16:creationId xmlns:a16="http://schemas.microsoft.com/office/drawing/2014/main" id="{D82A7FBB-26A9-4648-8864-213F92DED0E8}"/>
              </a:ext>
            </a:extLst>
          </p:cNvPr>
          <p:cNvSpPr txBox="1"/>
          <p:nvPr/>
        </p:nvSpPr>
        <p:spPr>
          <a:xfrm>
            <a:off x="875161" y="3553017"/>
            <a:ext cx="3428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Lato"/>
                <a:ea typeface="Lato"/>
                <a:cs typeface="Lato"/>
                <a:sym typeface="Lato"/>
              </a:rPr>
              <a:t>2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" name="Google Shape;181;p26">
            <a:extLst>
              <a:ext uri="{FF2B5EF4-FFF2-40B4-BE49-F238E27FC236}">
                <a16:creationId xmlns:a16="http://schemas.microsoft.com/office/drawing/2014/main" id="{5785E2DC-CA17-432A-9D07-DEA8932EE3E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5736" t="18293" r="14727" b="15375"/>
          <a:stretch/>
        </p:blipFill>
        <p:spPr>
          <a:xfrm>
            <a:off x="4993721" y="833120"/>
            <a:ext cx="6431200" cy="511267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84;p26">
            <a:extLst>
              <a:ext uri="{FF2B5EF4-FFF2-40B4-BE49-F238E27FC236}">
                <a16:creationId xmlns:a16="http://schemas.microsoft.com/office/drawing/2014/main" id="{4A9D6851-8B41-40D0-B8E6-8D50E9BDC18B}"/>
              </a:ext>
            </a:extLst>
          </p:cNvPr>
          <p:cNvSpPr txBox="1"/>
          <p:nvPr/>
        </p:nvSpPr>
        <p:spPr>
          <a:xfrm>
            <a:off x="4983701" y="640120"/>
            <a:ext cx="342800" cy="3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Lato"/>
                <a:ea typeface="Lato"/>
                <a:cs typeface="Lato"/>
                <a:sym typeface="Lato"/>
              </a:rPr>
              <a:t>3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19380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C97F72E-B56C-45DA-A243-B3B039769BE8}"/>
              </a:ext>
            </a:extLst>
          </p:cNvPr>
          <p:cNvSpPr txBox="1"/>
          <p:nvPr/>
        </p:nvSpPr>
        <p:spPr>
          <a:xfrm>
            <a:off x="713780" y="146186"/>
            <a:ext cx="1070606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3200" b="1" dirty="0">
              <a:solidFill>
                <a:srgbClr val="000000"/>
              </a:solidFill>
            </a:endParaRPr>
          </a:p>
          <a:p>
            <a:pPr algn="just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 Drawn: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76079-92A3-4A79-BCC0-1CD2FA106147}"/>
              </a:ext>
            </a:extLst>
          </p:cNvPr>
          <p:cNvSpPr txBox="1"/>
          <p:nvPr/>
        </p:nvSpPr>
        <p:spPr>
          <a:xfrm>
            <a:off x="843280" y="1497466"/>
            <a:ext cx="10373360" cy="4865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732" marR="84665" algn="just"/>
            <a:r>
              <a:rPr lang="en-US" sz="2000" dirty="0">
                <a:highlight>
                  <a:schemeClr val="lt2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From the visual 1 and 2,  we can infer that the Number of Courses added by Each year has direct dependency with internet users over the years</a:t>
            </a:r>
          </a:p>
          <a:p>
            <a:pPr marL="67732" marR="84665" algn="just"/>
            <a:endParaRPr lang="en-US" sz="2000" dirty="0">
              <a:highlight>
                <a:schemeClr val="lt2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highlight>
                  <a:schemeClr val="lt2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So From the Visual 3 we can suggest Udemy,</a:t>
            </a:r>
          </a:p>
          <a:p>
            <a:pPr marL="982109" marR="372524" indent="-406390">
              <a:spcBef>
                <a:spcPts val="2933"/>
              </a:spcBef>
              <a:buSzPts val="1200"/>
              <a:buChar char="❏"/>
            </a:pPr>
            <a:r>
              <a:rPr lang="en-US" sz="2000" dirty="0">
                <a:highlight>
                  <a:schemeClr val="lt2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 Countries with more number of Internet Users</a:t>
            </a:r>
          </a:p>
          <a:p>
            <a:pPr marL="982109" marR="372524" indent="-406390">
              <a:buSzPts val="1200"/>
              <a:buChar char="❏"/>
            </a:pPr>
            <a:r>
              <a:rPr lang="en-US" sz="2000" dirty="0">
                <a:highlight>
                  <a:schemeClr val="lt2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From the previous visuals we have proved that the number of Subscribers is directly proportional to Number of Internet Users</a:t>
            </a:r>
          </a:p>
          <a:p>
            <a:pPr marL="982109" marR="372524" indent="-406390">
              <a:buSzPts val="1200"/>
              <a:buChar char="❏"/>
            </a:pPr>
            <a:r>
              <a:rPr lang="en-US" sz="2000" dirty="0">
                <a:highlight>
                  <a:schemeClr val="lt2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So if Udemy also target these 10 Countries by providing content in their native languages and also provide subscripts in their languages</a:t>
            </a:r>
          </a:p>
          <a:p>
            <a:pPr marL="982109" marR="372524" indent="-406390">
              <a:buSzPts val="1200"/>
              <a:buChar char="❏"/>
            </a:pPr>
            <a:r>
              <a:rPr lang="en-US" sz="2000" dirty="0">
                <a:highlight>
                  <a:schemeClr val="lt2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From the Above Analysis we can sure that if Udemy target those audience then there will be more number of Subscribers</a:t>
            </a:r>
          </a:p>
          <a:p>
            <a:pPr algn="just"/>
            <a:endParaRPr lang="en-US" b="1" dirty="0">
              <a:solidFill>
                <a:srgbClr val="000000"/>
              </a:solidFill>
            </a:endParaRPr>
          </a:p>
          <a:p>
            <a:pPr algn="just"/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323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72784-727F-40FB-B873-58B3680E43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1810877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260148" cy="935445"/>
          </a:xfrm>
        </p:spPr>
        <p:txBody>
          <a:bodyPr/>
          <a:lstStyle/>
          <a:p>
            <a:r>
              <a:rPr lang="en-IN" dirty="0"/>
              <a:t>Pre-Processing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223246" y="1917577"/>
            <a:ext cx="5359153" cy="4208587"/>
          </a:xfrm>
        </p:spPr>
        <p:txBody>
          <a:bodyPr/>
          <a:lstStyle/>
          <a:p>
            <a:endParaRPr lang="en-IN" dirty="0"/>
          </a:p>
          <a:p>
            <a:r>
              <a:rPr lang="en-IN" dirty="0"/>
              <a:t>Here, We are checking Null-values exist or not in the given dataset.</a:t>
            </a:r>
          </a:p>
          <a:p>
            <a:r>
              <a:rPr lang="en-IN" dirty="0"/>
              <a:t>As we have seen that the given dataset consist of no null values.</a:t>
            </a:r>
          </a:p>
          <a:p>
            <a:r>
              <a:rPr lang="en-IN" dirty="0"/>
              <a:t>Hence, There will not be any default value in the dataset.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018433"/>
            <a:ext cx="3888432" cy="4032448"/>
          </a:xfrm>
        </p:spPr>
      </p:pic>
    </p:spTree>
    <p:extLst>
      <p:ext uri="{BB962C8B-B14F-4D97-AF65-F5344CB8AC3E}">
        <p14:creationId xmlns:p14="http://schemas.microsoft.com/office/powerpoint/2010/main" val="543973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9576" y="175333"/>
            <a:ext cx="7416824" cy="1360503"/>
          </a:xfrm>
        </p:spPr>
        <p:txBody>
          <a:bodyPr/>
          <a:lstStyle/>
          <a:p>
            <a:r>
              <a:rPr lang="en-IN" sz="4800" dirty="0"/>
              <a:t>Checking Duplicate Values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39616" y="3537294"/>
            <a:ext cx="7056784" cy="2796265"/>
          </a:xfrm>
        </p:spPr>
        <p:txBody>
          <a:bodyPr>
            <a:no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en-IN" sz="2000" dirty="0"/>
              <a:t>Firstly, We have checked the original dataset count which consist of 3678 rows as its showing in the output.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IN" sz="2000" dirty="0"/>
              <a:t>After that removed duplicated rows.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IN" sz="2000" dirty="0"/>
              <a:t>Now, after removing the duplicate rows the dataset consists of 3672 rows.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IN" sz="2000" dirty="0"/>
              <a:t>Which conclude that there was 6 duplicate rows and we have removed them.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1724484"/>
            <a:ext cx="6552728" cy="159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226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9576" y="175333"/>
            <a:ext cx="7416824" cy="1360503"/>
          </a:xfrm>
        </p:spPr>
        <p:txBody>
          <a:bodyPr/>
          <a:lstStyle/>
          <a:p>
            <a:r>
              <a:rPr lang="en-IN" sz="4800" dirty="0"/>
              <a:t>General Analysis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2321" y="1706880"/>
            <a:ext cx="10810239" cy="4460240"/>
          </a:xfrm>
        </p:spPr>
        <p:txBody>
          <a:bodyPr>
            <a:noAutofit/>
          </a:bodyPr>
          <a:lstStyle/>
          <a:p>
            <a:pPr algn="just"/>
            <a:endParaRPr lang="en-IN" sz="20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B80B588-AECE-49B3-85B7-1FC413B28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1" y="1682665"/>
            <a:ext cx="6357575" cy="5814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0E79EFD-F805-4B50-8456-D9F191F7B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21" y="2264151"/>
            <a:ext cx="4498711" cy="129337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8672DD0-ABFB-4BA8-B769-F6B88D20D642}"/>
              </a:ext>
            </a:extLst>
          </p:cNvPr>
          <p:cNvSpPr/>
          <p:nvPr/>
        </p:nvSpPr>
        <p:spPr>
          <a:xfrm>
            <a:off x="782321" y="3827516"/>
            <a:ext cx="3525520" cy="5814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Level By Level Subscribers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17770C3-E072-472F-A5CE-D55A7A04B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029" y="2144964"/>
            <a:ext cx="2636748" cy="153175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705C848-4F72-42A5-8D18-5C1CDA43ECF2}"/>
              </a:ext>
            </a:extLst>
          </p:cNvPr>
          <p:cNvSpPr/>
          <p:nvPr/>
        </p:nvSpPr>
        <p:spPr>
          <a:xfrm>
            <a:off x="4307841" y="3827516"/>
            <a:ext cx="2636748" cy="5814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Revenue Generated Over the Years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FB73E78-09FD-468C-9AE3-DD46349AD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965" y="1707842"/>
            <a:ext cx="4287835" cy="2119673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DBC1F24-BB5C-48C2-BC56-AACA05A96A38}"/>
              </a:ext>
            </a:extLst>
          </p:cNvPr>
          <p:cNvSpPr/>
          <p:nvPr/>
        </p:nvSpPr>
        <p:spPr>
          <a:xfrm>
            <a:off x="6944589" y="3827516"/>
            <a:ext cx="4465090" cy="5814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Distribution of Courses over Subjects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AA76E87-9418-4488-8ACA-FC687D0B78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320" y="4423333"/>
            <a:ext cx="3543457" cy="1415673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4D28FDE-27F5-4A3F-8FD3-4D93EA9C8F51}"/>
              </a:ext>
            </a:extLst>
          </p:cNvPr>
          <p:cNvSpPr/>
          <p:nvPr/>
        </p:nvSpPr>
        <p:spPr>
          <a:xfrm>
            <a:off x="4432029" y="4416167"/>
            <a:ext cx="1430291" cy="1415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No of Courses Distributed Over the years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6D77A2E-B233-4907-A0F5-BA800444C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228" y="4423333"/>
            <a:ext cx="3004932" cy="1531753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C27E5319-050D-4DFA-AACD-F20D2147EC0F}"/>
              </a:ext>
            </a:extLst>
          </p:cNvPr>
          <p:cNvSpPr/>
          <p:nvPr/>
        </p:nvSpPr>
        <p:spPr>
          <a:xfrm>
            <a:off x="8971280" y="4423333"/>
            <a:ext cx="1960880" cy="14085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Revenue Generated Over the Years</a:t>
            </a:r>
          </a:p>
        </p:txBody>
      </p:sp>
    </p:spTree>
    <p:extLst>
      <p:ext uri="{BB962C8B-B14F-4D97-AF65-F5344CB8AC3E}">
        <p14:creationId xmlns:p14="http://schemas.microsoft.com/office/powerpoint/2010/main" val="2030985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680721"/>
            <a:ext cx="10586720" cy="5445759"/>
          </a:xfrm>
        </p:spPr>
        <p:txBody>
          <a:bodyPr>
            <a:noAutofit/>
          </a:bodyPr>
          <a:lstStyle/>
          <a:p>
            <a:pPr algn="just"/>
            <a:endParaRPr lang="en-IN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A288DA-F50B-4FD4-932F-7C71877BB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198" y="1241921"/>
            <a:ext cx="9308241" cy="31601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2FC5CA-1D56-4983-905C-6244D73570E3}"/>
              </a:ext>
            </a:extLst>
          </p:cNvPr>
          <p:cNvSpPr/>
          <p:nvPr/>
        </p:nvSpPr>
        <p:spPr>
          <a:xfrm>
            <a:off x="924559" y="695961"/>
            <a:ext cx="9875520" cy="530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Top 5 Courses with Maximum Number of Subscribers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BBFC62-07B0-4D0B-A6D4-D3A94D740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198" y="4299456"/>
            <a:ext cx="4290463" cy="192964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9C079A1-6B18-45FE-B31B-2BF62A5EBCA6}"/>
              </a:ext>
            </a:extLst>
          </p:cNvPr>
          <p:cNvSpPr/>
          <p:nvPr/>
        </p:nvSpPr>
        <p:spPr>
          <a:xfrm>
            <a:off x="5498661" y="4929000"/>
            <a:ext cx="4754882" cy="66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Courses with Zero Subscribers</a:t>
            </a:r>
          </a:p>
        </p:txBody>
      </p:sp>
    </p:spTree>
    <p:extLst>
      <p:ext uri="{BB962C8B-B14F-4D97-AF65-F5344CB8AC3E}">
        <p14:creationId xmlns:p14="http://schemas.microsoft.com/office/powerpoint/2010/main" val="438594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3927" y="1399040"/>
            <a:ext cx="10524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given plot , the conclusion is that the Web Development has more number of lectures as compared to the given courses and how subscribers are varied over subjects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39" y="2118504"/>
            <a:ext cx="8902248" cy="42650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A56963-7725-4A0E-AA18-F2E7D13B4E8B}"/>
              </a:ext>
            </a:extLst>
          </p:cNvPr>
          <p:cNvSpPr/>
          <p:nvPr/>
        </p:nvSpPr>
        <p:spPr>
          <a:xfrm>
            <a:off x="833927" y="690880"/>
            <a:ext cx="10291273" cy="6350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000" dirty="0"/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2585593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268" y="1366947"/>
            <a:ext cx="9323463" cy="48998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82694" y="923193"/>
            <a:ext cx="10049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Visual tells you that how course price have distributed over various subjects</a:t>
            </a:r>
          </a:p>
        </p:txBody>
      </p:sp>
    </p:spTree>
    <p:extLst>
      <p:ext uri="{BB962C8B-B14F-4D97-AF65-F5344CB8AC3E}">
        <p14:creationId xmlns:p14="http://schemas.microsoft.com/office/powerpoint/2010/main" val="1516869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518" y="1606608"/>
            <a:ext cx="8611122" cy="46698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5136" y="714098"/>
            <a:ext cx="10452815" cy="658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visual will give you a complete overview of how courses are distributed over levels and subjects. The number of beginners in Web Development is more than any other courses.</a:t>
            </a:r>
          </a:p>
        </p:txBody>
      </p:sp>
    </p:spTree>
    <p:extLst>
      <p:ext uri="{BB962C8B-B14F-4D97-AF65-F5344CB8AC3E}">
        <p14:creationId xmlns:p14="http://schemas.microsoft.com/office/powerpoint/2010/main" val="2841182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5137" y="1073388"/>
            <a:ext cx="5062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Breakdown Proportion (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Free,Paid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Total)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C064C5-26E3-4B9E-A299-946DE562A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17" y="1626172"/>
            <a:ext cx="4920383" cy="40634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97F72E-B56C-45DA-A243-B3B039769BE8}"/>
              </a:ext>
            </a:extLst>
          </p:cNvPr>
          <p:cNvSpPr txBox="1"/>
          <p:nvPr/>
        </p:nvSpPr>
        <p:spPr>
          <a:xfrm>
            <a:off x="6357217" y="1073388"/>
            <a:ext cx="5062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Subscribers Distribution over levels and subjects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37C8EE-2B81-4376-B897-522B7A607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520" y="1774584"/>
            <a:ext cx="6001260" cy="39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5341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73</TotalTime>
  <Words>514</Words>
  <Application>Microsoft Office PowerPoint</Application>
  <PresentationFormat>Widescreen</PresentationFormat>
  <Paragraphs>53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Garamond</vt:lpstr>
      <vt:lpstr>Lato</vt:lpstr>
      <vt:lpstr>Times New Roman</vt:lpstr>
      <vt:lpstr>Organic</vt:lpstr>
      <vt:lpstr>Machine Learning Internship at IIT ISM (DHANBAD) Task-1(Exploratory Data Analysis)</vt:lpstr>
      <vt:lpstr>Pre-Processing</vt:lpstr>
      <vt:lpstr>Checking Duplicate Values</vt:lpstr>
      <vt:lpstr>General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Correlation within the Dataset</vt:lpstr>
      <vt:lpstr>Visualisations From the Correlation Matrix</vt:lpstr>
      <vt:lpstr>PowerPoint Presentation</vt:lpstr>
      <vt:lpstr>PowerPoint Presentation</vt:lpstr>
      <vt:lpstr>PowerPoint Presentation</vt:lpstr>
      <vt:lpstr>PowerPoint Presentation</vt:lpstr>
      <vt:lpstr>Thank You!!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Internship at IIT ISM (DHANBAD) Task-1(Exploratory Data Analysis)</dc:title>
  <dc:creator>RAM PRASANNA</dc:creator>
  <cp:lastModifiedBy>RAM PRASANNA</cp:lastModifiedBy>
  <cp:revision>8</cp:revision>
  <dcterms:created xsi:type="dcterms:W3CDTF">2020-07-17T12:55:13Z</dcterms:created>
  <dcterms:modified xsi:type="dcterms:W3CDTF">2020-07-17T14:08:35Z</dcterms:modified>
</cp:coreProperties>
</file>